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79" r:id="rId2"/>
    <p:sldId id="288" r:id="rId3"/>
    <p:sldId id="261" r:id="rId4"/>
    <p:sldId id="308" r:id="rId5"/>
    <p:sldId id="315" r:id="rId6"/>
    <p:sldId id="309" r:id="rId7"/>
    <p:sldId id="301" r:id="rId8"/>
    <p:sldId id="298" r:id="rId9"/>
    <p:sldId id="311" r:id="rId10"/>
    <p:sldId id="299" r:id="rId11"/>
    <p:sldId id="310" r:id="rId12"/>
    <p:sldId id="300" r:id="rId13"/>
    <p:sldId id="312" r:id="rId14"/>
    <p:sldId id="318" r:id="rId15"/>
    <p:sldId id="313" r:id="rId16"/>
    <p:sldId id="314" r:id="rId17"/>
    <p:sldId id="316" r:id="rId18"/>
    <p:sldId id="319" r:id="rId19"/>
    <p:sldId id="296" r:id="rId20"/>
    <p:sldId id="287" r:id="rId21"/>
  </p:sldIdLst>
  <p:sldSz cx="9144000" cy="6858000" type="screen4x3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6EBB1-E015-49BF-8E7C-662820649654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6BCB5-4018-408E-98A1-D575355E35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62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941C1BF-A4A6-4438-A99B-C45C0307EDE9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5B14CB1-547D-4618-80C7-7B9FA65288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0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7889B157-A20A-495B-9DAF-39090443F9C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146A0115-B816-45B9-B3AE-732BB4126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B157-A20A-495B-9DAF-39090443F9C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115-B816-45B9-B3AE-732BB4126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B157-A20A-495B-9DAF-39090443F9C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115-B816-45B9-B3AE-732BB4126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B157-A20A-495B-9DAF-39090443F9C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115-B816-45B9-B3AE-732BB4126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B157-A20A-495B-9DAF-39090443F9C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115-B816-45B9-B3AE-732BB4126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B157-A20A-495B-9DAF-39090443F9C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115-B816-45B9-B3AE-732BB4126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889B157-A20A-495B-9DAF-39090443F9C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46A0115-B816-45B9-B3AE-732BB41265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7889B157-A20A-495B-9DAF-39090443F9C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146A0115-B816-45B9-B3AE-732BB4126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B157-A20A-495B-9DAF-39090443F9C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115-B816-45B9-B3AE-732BB4126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B157-A20A-495B-9DAF-39090443F9C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115-B816-45B9-B3AE-732BB4126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9B157-A20A-495B-9DAF-39090443F9C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A0115-B816-45B9-B3AE-732BB4126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7889B157-A20A-495B-9DAF-39090443F9C2}" type="datetimeFigureOut">
              <a:rPr lang="en-US" smtClean="0"/>
              <a:pPr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146A0115-B816-45B9-B3AE-732BB41265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mailto:julie.hibben@idph.iowa.go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685800" y="914400"/>
            <a:ext cx="7620000" cy="3962400"/>
          </a:xfrm>
          <a:prstGeom prst="rect">
            <a:avLst/>
          </a:prstGeom>
        </p:spPr>
        <p:txBody>
          <a:bodyPr vert="horz" lIns="0" rIns="0" bIns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  <a:r>
              <a:rPr lang="en-US" sz="54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to the IPFS Capacity Deliverables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Webinar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June 25, 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webinar will begin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shortly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Full-blue-+-w-electronic 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5715000"/>
            <a:ext cx="1399735" cy="914400"/>
          </a:xfrm>
          <a:prstGeom prst="rect">
            <a:avLst/>
          </a:prstGeom>
        </p:spPr>
      </p:pic>
      <p:pic>
        <p:nvPicPr>
          <p:cNvPr id="24582" name="Picture 6" descr="https://www.myctb.org/wst/iowaspfsig/Graphics/Iowa-SPF-SIG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5715000"/>
            <a:ext cx="1948066" cy="9719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762000"/>
            <a:ext cx="8181975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Taking Action</a:t>
            </a:r>
            <a:endParaRPr lang="en-US" dirty="0"/>
          </a:p>
        </p:txBody>
      </p:sp>
      <p:pic>
        <p:nvPicPr>
          <p:cNvPr id="11269" name="Picture 5" descr="http://paxchristiflorida.files.wordpress.com/2009/01/take-action-page-header.jpg"/>
          <p:cNvPicPr>
            <a:picLocks noChangeAspect="1" noChangeArrowheads="1"/>
          </p:cNvPicPr>
          <p:nvPr/>
        </p:nvPicPr>
        <p:blipFill>
          <a:blip r:embed="rId2" cstate="print">
            <a:lum bright="-11000"/>
          </a:blip>
          <a:srcRect/>
          <a:stretch>
            <a:fillRect/>
          </a:stretch>
        </p:blipFill>
        <p:spPr bwMode="auto">
          <a:xfrm>
            <a:off x="609600" y="2286000"/>
            <a:ext cx="7810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2407" r="6921"/>
          <a:stretch>
            <a:fillRect/>
          </a:stretch>
        </p:blipFill>
        <p:spPr bwMode="auto">
          <a:xfrm>
            <a:off x="228600" y="685800"/>
            <a:ext cx="8610600" cy="602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 b="2759"/>
          <a:stretch>
            <a:fillRect/>
          </a:stretch>
        </p:blipFill>
        <p:spPr bwMode="auto">
          <a:xfrm>
            <a:off x="228600" y="1333500"/>
            <a:ext cx="86963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85629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Capacity Checklist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Ongoing Process</a:t>
            </a:r>
          </a:p>
          <a:p>
            <a:r>
              <a:rPr lang="en-US" dirty="0" smtClean="0"/>
              <a:t>Timeline: Update every six months</a:t>
            </a:r>
          </a:p>
          <a:p>
            <a:r>
              <a:rPr lang="en-US" dirty="0" smtClean="0"/>
              <a:t>Scoring</a:t>
            </a:r>
          </a:p>
          <a:p>
            <a:pPr lvl="1"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chemeClr val="tx1"/>
                </a:solidFill>
              </a:rPr>
              <a:t>NS  Not Sure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1.    Never:  Our group does not do this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2.    Sometimes: Our group sometimes does this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3.    Most of the time: Our group does this most of  	           the time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	4.    Always: Our group does this consistently/   	           always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r="4392"/>
          <a:stretch>
            <a:fillRect/>
          </a:stretch>
        </p:blipFill>
        <p:spPr bwMode="auto">
          <a:xfrm>
            <a:off x="0" y="685800"/>
            <a:ext cx="8915400" cy="598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r="3080"/>
          <a:stretch>
            <a:fillRect/>
          </a:stretch>
        </p:blipFill>
        <p:spPr bwMode="auto">
          <a:xfrm>
            <a:off x="0" y="1552575"/>
            <a:ext cx="89916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715000"/>
          </a:xfrm>
          <a:ln>
            <a:solidFill>
              <a:schemeClr val="tx1"/>
            </a:solidFill>
          </a:ln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Consider your group’s responses to the Capacity Checklist and answer the following questions: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dirty="0" smtClean="0"/>
              <a:t>1. Where did your group give a score of NS, 1 or 2?  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dirty="0" smtClean="0"/>
              <a:t>2. How can you move each of those items to a score</a:t>
            </a:r>
          </a:p>
          <a:p>
            <a:pPr lvl="0">
              <a:buNone/>
            </a:pPr>
            <a:r>
              <a:rPr lang="en-US" dirty="0" smtClean="0"/>
              <a:t>    of a 3 or 4? What specific steps will you take? What will your timeline be?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dirty="0" smtClean="0"/>
              <a:t>3. Where did your group give a score of 3 or 4?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dirty="0" smtClean="0"/>
              <a:t>4. What is your group doing well that you will continue doing?</a:t>
            </a:r>
          </a:p>
          <a:p>
            <a:pPr>
              <a:buNone/>
            </a:pPr>
            <a:r>
              <a:rPr lang="en-US" dirty="0" smtClean="0"/>
              <a:t> </a:t>
            </a:r>
          </a:p>
          <a:p>
            <a:pPr lvl="0">
              <a:buNone/>
            </a:pPr>
            <a:r>
              <a:rPr lang="en-US" dirty="0" smtClean="0"/>
              <a:t>5. How will you use this information to increase your group’s effectiveness in using the SPF?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3089" y="1143000"/>
            <a:ext cx="8860911" cy="497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229600" cy="1066800"/>
          </a:xfrm>
        </p:spPr>
        <p:txBody>
          <a:bodyPr/>
          <a:lstStyle/>
          <a:p>
            <a:r>
              <a:rPr lang="en-US" dirty="0" smtClean="0"/>
              <a:t>Submitting the workbook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69536"/>
          </a:xfrm>
        </p:spPr>
        <p:txBody>
          <a:bodyPr>
            <a:normAutofit/>
          </a:bodyPr>
          <a:lstStyle/>
          <a:p>
            <a:r>
              <a:rPr lang="en-US" sz="3200" u="sng" dirty="0" smtClean="0"/>
              <a:t>Keep copies of all documents</a:t>
            </a:r>
            <a:endParaRPr lang="en-US" sz="3200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Provide copies to the IPFS supervisor</a:t>
            </a:r>
          </a:p>
          <a:p>
            <a:r>
              <a:rPr lang="en-US" sz="3200" dirty="0" smtClean="0"/>
              <a:t>Due September 8, 2015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Submit to Julie Hibben, IPFS Project Director via email at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julie.hibben@idph.iowa.gov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12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2" y="381000"/>
            <a:ext cx="8229600" cy="1066800"/>
          </a:xfrm>
        </p:spPr>
        <p:txBody>
          <a:bodyPr/>
          <a:lstStyle/>
          <a:p>
            <a:r>
              <a:rPr lang="en-US" dirty="0" smtClean="0"/>
              <a:t>Zoom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229600" cy="4553712"/>
          </a:xfrm>
        </p:spPr>
        <p:txBody>
          <a:bodyPr>
            <a:normAutofit/>
          </a:bodyPr>
          <a:lstStyle/>
          <a:p>
            <a:r>
              <a:rPr lang="en-US" b="1" dirty="0" smtClean="0"/>
              <a:t>Mute/unmute </a:t>
            </a:r>
            <a:r>
              <a:rPr lang="en-US" b="1" dirty="0"/>
              <a:t>your microphone</a:t>
            </a:r>
            <a:endParaRPr lang="en-US" dirty="0"/>
          </a:p>
          <a:p>
            <a:r>
              <a:rPr lang="en-US" b="1" dirty="0" smtClean="0"/>
              <a:t>Turn </a:t>
            </a:r>
            <a:r>
              <a:rPr lang="en-US" b="1" dirty="0"/>
              <a:t>on/off camera</a:t>
            </a:r>
            <a:endParaRPr lang="en-US" dirty="0"/>
          </a:p>
          <a:p>
            <a:r>
              <a:rPr lang="en-US" b="1" dirty="0" smtClean="0"/>
              <a:t>View participant </a:t>
            </a:r>
            <a:r>
              <a:rPr lang="en-US" b="1" dirty="0"/>
              <a:t>list</a:t>
            </a:r>
            <a:endParaRPr lang="en-US" dirty="0"/>
          </a:p>
          <a:p>
            <a:r>
              <a:rPr lang="en-US" b="1" dirty="0"/>
              <a:t>Raise </a:t>
            </a:r>
            <a:r>
              <a:rPr lang="en-US" b="1" dirty="0" smtClean="0"/>
              <a:t>hand</a:t>
            </a:r>
            <a:r>
              <a:rPr lang="en-US" dirty="0" smtClean="0"/>
              <a:t> </a:t>
            </a:r>
            <a:r>
              <a:rPr lang="en-US" b="1" dirty="0"/>
              <a:t>c</a:t>
            </a:r>
            <a:r>
              <a:rPr lang="en-US" b="1" dirty="0" smtClean="0"/>
              <a:t>hat </a:t>
            </a:r>
            <a:r>
              <a:rPr lang="en-US" dirty="0" smtClean="0"/>
              <a:t>- </a:t>
            </a:r>
            <a:r>
              <a:rPr lang="en-US" dirty="0"/>
              <a:t>chat with individuals or all in meeting</a:t>
            </a:r>
          </a:p>
          <a:p>
            <a:r>
              <a:rPr lang="en-US" b="1" dirty="0" smtClean="0"/>
              <a:t>Record </a:t>
            </a:r>
            <a:r>
              <a:rPr lang="en-US" dirty="0"/>
              <a:t>(if host has given permission)</a:t>
            </a:r>
          </a:p>
          <a:p>
            <a:pPr marL="109728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jhibben\Pictures\attendee participant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353" y="4038600"/>
            <a:ext cx="4333875" cy="276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25602" name="Picture 2" descr="https://tse1.mm.bing.net/th?id=JN.%2fStJfOv24%2b84y701QgIO6Q&amp;w=103&amp;h=164&amp;c=7&amp;rs=1&amp;qlt=90&amp;o=4&amp;cb=10&amp;pid=1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905000"/>
            <a:ext cx="2667000" cy="4246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Capacity Workbook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648200" cy="49170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Workbook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en-US" dirty="0" smtClean="0"/>
              <a:t>Scanning Resources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Analyzing Resources</a:t>
            </a:r>
          </a:p>
          <a:p>
            <a:pPr marL="624078" indent="-514350">
              <a:buFont typeface="+mj-lt"/>
              <a:buAutoNum type="arabicPeriod"/>
            </a:pPr>
            <a:r>
              <a:rPr lang="en-US" dirty="0" smtClean="0"/>
              <a:t>Taking Action</a:t>
            </a:r>
            <a:endParaRPr lang="en-US" dirty="0"/>
          </a:p>
        </p:txBody>
      </p:sp>
      <p:pic>
        <p:nvPicPr>
          <p:cNvPr id="4" name="Picture 6" descr="https://www.myctb.org/wst/iowaspfsig/Graphics/Iowa-SPF-SIG-Logo.png"/>
          <p:cNvPicPr>
            <a:picLocks noChangeAspect="1" noChangeArrowheads="1"/>
          </p:cNvPicPr>
          <p:nvPr/>
        </p:nvPicPr>
        <p:blipFill>
          <a:blip r:embed="rId2" cstate="print"/>
          <a:srcRect r="53387"/>
          <a:stretch>
            <a:fillRect/>
          </a:stretch>
        </p:blipFill>
        <p:spPr bwMode="auto">
          <a:xfrm>
            <a:off x="5257800" y="3810000"/>
            <a:ext cx="2514600" cy="269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 Few Things To Keep In Mind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4582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Use a diverse and broad group of stakeholders</a:t>
            </a:r>
          </a:p>
          <a:p>
            <a:r>
              <a:rPr lang="en-US" dirty="0" smtClean="0"/>
              <a:t>Individual, small group and whole group input</a:t>
            </a:r>
          </a:p>
          <a:p>
            <a:r>
              <a:rPr lang="en-US" dirty="0" smtClean="0"/>
              <a:t>Take the time now</a:t>
            </a:r>
          </a:p>
          <a:p>
            <a:r>
              <a:rPr lang="en-US" dirty="0" smtClean="0"/>
              <a:t>Coalition, subgroup </a:t>
            </a:r>
          </a:p>
          <a:p>
            <a:pPr>
              <a:buNone/>
            </a:pPr>
            <a:r>
              <a:rPr lang="en-US" dirty="0" smtClean="0"/>
              <a:t>    or collaborative council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Required sectors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Ongoing process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4001" y="3048000"/>
            <a:ext cx="459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Scanning Available Resources</a:t>
            </a:r>
            <a:endParaRPr lang="en-US" dirty="0"/>
          </a:p>
        </p:txBody>
      </p:sp>
      <p:pic>
        <p:nvPicPr>
          <p:cNvPr id="16386" name="Picture 2" descr="http://thumbs.dreamstime.com/z/people-avatars-magnifying-glass-icons-set-28202502.jpg"/>
          <p:cNvPicPr>
            <a:picLocks noChangeAspect="1" noChangeArrowheads="1"/>
          </p:cNvPicPr>
          <p:nvPr/>
        </p:nvPicPr>
        <p:blipFill>
          <a:blip r:embed="rId2" cstate="print"/>
          <a:srcRect b="9836"/>
          <a:stretch>
            <a:fillRect/>
          </a:stretch>
        </p:blipFill>
        <p:spPr bwMode="auto">
          <a:xfrm>
            <a:off x="1676400" y="2133600"/>
            <a:ext cx="5224672" cy="3659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548" y="1066801"/>
            <a:ext cx="8727852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3913" y="938213"/>
            <a:ext cx="7496175" cy="4981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066800"/>
          </a:xfrm>
        </p:spPr>
        <p:txBody>
          <a:bodyPr/>
          <a:lstStyle/>
          <a:p>
            <a:pPr algn="ctr"/>
            <a:r>
              <a:rPr lang="en-US" dirty="0" smtClean="0"/>
              <a:t>Analyzing Resources</a:t>
            </a:r>
            <a:endParaRPr lang="en-US" dirty="0"/>
          </a:p>
        </p:txBody>
      </p:sp>
      <p:pic>
        <p:nvPicPr>
          <p:cNvPr id="15362" name="Picture 2" descr="http://groovyfuture.com/wp-content/uploads/2012/06/Spech_bubbles.jpg"/>
          <p:cNvPicPr>
            <a:picLocks noChangeAspect="1" noChangeArrowheads="1"/>
          </p:cNvPicPr>
          <p:nvPr/>
        </p:nvPicPr>
        <p:blipFill>
          <a:blip r:embed="rId2" cstate="print">
            <a:lum bright="26000"/>
          </a:blip>
          <a:srcRect l="3589" t="3803" r="5588" b="16324"/>
          <a:stretch>
            <a:fillRect/>
          </a:stretch>
        </p:blipFill>
        <p:spPr bwMode="auto">
          <a:xfrm>
            <a:off x="1828800" y="1828800"/>
            <a:ext cx="5105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76EC97C01A904898AA7DA491C34421" ma:contentTypeVersion="0" ma:contentTypeDescription="Create a new document." ma:contentTypeScope="" ma:versionID="a5200acacb5e86b72f0a7e49564e7a4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34f8c0c0eabdc6c42b2f987c760c0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04EDF3-F5C7-49A6-A91E-D1B1EEA17BD9}"/>
</file>

<file path=customXml/itemProps2.xml><?xml version="1.0" encoding="utf-8"?>
<ds:datastoreItem xmlns:ds="http://schemas.openxmlformats.org/officeDocument/2006/customXml" ds:itemID="{6A3328A9-9604-422C-8263-F10DC196D087}"/>
</file>

<file path=customXml/itemProps3.xml><?xml version="1.0" encoding="utf-8"?>
<ds:datastoreItem xmlns:ds="http://schemas.openxmlformats.org/officeDocument/2006/customXml" ds:itemID="{5075DDD8-FBEB-4DFF-B0C6-61B1882BB22B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543</TotalTime>
  <Words>162</Words>
  <Application>Microsoft Office PowerPoint</Application>
  <PresentationFormat>On-screen Show (4:3)</PresentationFormat>
  <Paragraphs>56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PowerPoint Presentation</vt:lpstr>
      <vt:lpstr>Zoom Overview</vt:lpstr>
      <vt:lpstr>Capacity Workbook</vt:lpstr>
      <vt:lpstr>Workbook Organization</vt:lpstr>
      <vt:lpstr>A Few Things To Keep In Mind</vt:lpstr>
      <vt:lpstr>Scanning Available Resources</vt:lpstr>
      <vt:lpstr>PowerPoint Presentation</vt:lpstr>
      <vt:lpstr>PowerPoint Presentation</vt:lpstr>
      <vt:lpstr>Analyzing Resources</vt:lpstr>
      <vt:lpstr>PowerPoint Presentation</vt:lpstr>
      <vt:lpstr>Taking Action</vt:lpstr>
      <vt:lpstr>PowerPoint Presentation</vt:lpstr>
      <vt:lpstr>PowerPoint Presentation</vt:lpstr>
      <vt:lpstr>Capacity Checklist</vt:lpstr>
      <vt:lpstr>PowerPoint Presentation</vt:lpstr>
      <vt:lpstr>PowerPoint Presentation</vt:lpstr>
      <vt:lpstr>PowerPoint Presentation</vt:lpstr>
      <vt:lpstr>PowerPoint Presentation</vt:lpstr>
      <vt:lpstr>Submitting the workbook</vt:lpstr>
      <vt:lpstr>Questions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HelpingServices</dc:creator>
  <cp:lastModifiedBy>Hibben, Julie</cp:lastModifiedBy>
  <cp:revision>56</cp:revision>
  <dcterms:created xsi:type="dcterms:W3CDTF">2015-04-29T12:20:03Z</dcterms:created>
  <dcterms:modified xsi:type="dcterms:W3CDTF">2015-06-23T14:40:00Z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0x010100D376EC97C01A904898AA7DA491C34421</vt:lpwstr>
  </property>
</Properties>
</file>